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13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8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10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2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5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5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08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EBBE-E7E9-4ED2-9CA4-87C522DE5CC9}" type="datetimeFigureOut">
              <a:rPr lang="zh-CN" altLang="en-US" smtClean="0"/>
              <a:t>2020/4/8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4270E-8E25-4406-AEA9-29D01EDFB3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959A-5DC7-4658-863E-57FDAB64D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020" y="1320326"/>
            <a:ext cx="10887959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Roboto" panose="02000000000000000000" pitchFamily="2" charset="0"/>
                <a:ea typeface="Roboto" panose="02000000000000000000" pitchFamily="2" charset="0"/>
                <a:cs typeface="Helvetica" panose="020B0604020202020204" pitchFamily="34" charset="0"/>
              </a:rPr>
              <a:t>Emojified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Helvetica" panose="020B0604020202020204" pitchFamily="34" charset="0"/>
              </a:rPr>
              <a:t> Social Media </a:t>
            </a:r>
            <a:b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Helvetica" panose="020B0604020202020204" pitchFamily="34" charset="0"/>
              </a:rPr>
            </a:b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  <a:cs typeface="Helvetica" panose="020B0604020202020204" pitchFamily="34" charset="0"/>
              </a:rPr>
              <a:t>– how are emoji used on Twitter?</a:t>
            </a:r>
            <a:endParaRPr lang="zh-CN" altLang="en-US" dirty="0">
              <a:latin typeface="Roboto" panose="020000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8A657-5B83-4D2C-B3E1-1588CD638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09793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—— William Zhang</a:t>
            </a:r>
            <a:endParaRPr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8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EC1240D-B4A5-4D1F-9008-ACCEBE0B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76499"/>
            <a:ext cx="304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F47E1-684F-46BB-9092-3508060D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69" y="2217360"/>
            <a:ext cx="2423279" cy="242327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711DE4-1E7E-4BAA-A155-B1ACDF6E9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r="16481"/>
          <a:stretch/>
        </p:blipFill>
        <p:spPr bwMode="auto">
          <a:xfrm>
            <a:off x="8189930" y="1712535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9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79006A-D094-4AA2-AE86-2EA07DD49D6B}"/>
              </a:ext>
            </a:extLst>
          </p:cNvPr>
          <p:cNvSpPr/>
          <p:nvPr/>
        </p:nvSpPr>
        <p:spPr>
          <a:xfrm>
            <a:off x="5299145" y="2105561"/>
            <a:ext cx="1593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😂</a:t>
            </a:r>
            <a:endParaRPr lang="zh-CN" altLang="en-US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AFC89-3A84-43B2-9D7F-47E13D75176D}"/>
              </a:ext>
            </a:extLst>
          </p:cNvPr>
          <p:cNvSpPr txBox="1"/>
          <p:nvPr/>
        </p:nvSpPr>
        <p:spPr>
          <a:xfrm>
            <a:off x="2932840" y="4383464"/>
            <a:ext cx="632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800" dirty="0"/>
              <a:t>Face with Tears of Joy</a:t>
            </a:r>
            <a:endParaRPr lang="zh-CN" alt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92154-F250-4301-BE98-3E70A636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6" y="970960"/>
            <a:ext cx="1504030" cy="12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2FFC4-F77B-4F16-995F-128B6608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96428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4BAC18-3DC1-4FC2-8CC6-09E93BA28480}"/>
              </a:ext>
            </a:extLst>
          </p:cNvPr>
          <p:cNvSpPr txBox="1"/>
          <p:nvPr/>
        </p:nvSpPr>
        <p:spPr>
          <a:xfrm>
            <a:off x="1076934" y="2758010"/>
            <a:ext cx="1003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dirty="0"/>
              <a:t>Text Sentiment vs. Emoji Sentiment</a:t>
            </a:r>
          </a:p>
        </p:txBody>
      </p:sp>
    </p:spTree>
    <p:extLst>
      <p:ext uri="{BB962C8B-B14F-4D97-AF65-F5344CB8AC3E}">
        <p14:creationId xmlns:p14="http://schemas.microsoft.com/office/powerpoint/2010/main" val="167020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4226-0FC0-47B4-9AB5-697C7165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9341"/>
            <a:ext cx="10681355" cy="757130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4800" dirty="0"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Combination &amp; Frequency</a:t>
            </a:r>
            <a:endParaRPr lang="zh-CN" altLang="en-US" sz="4800" dirty="0">
              <a:latin typeface="Roboto" panose="02000000000000000000" pitchFamily="2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93A49-8133-445C-A8A8-CA1A9D8F3524}"/>
              </a:ext>
            </a:extLst>
          </p:cNvPr>
          <p:cNvSpPr/>
          <p:nvPr/>
        </p:nvSpPr>
        <p:spPr>
          <a:xfrm>
            <a:off x="1024313" y="2423889"/>
            <a:ext cx="22204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🦅</a:t>
            </a:r>
            <a:r>
              <a:rPr lang="en-US" altLang="zh-CN" sz="4400" dirty="0">
                <a:latin typeface="Times New Roman" panose="02020603050405020304" pitchFamily="18" charset="0"/>
              </a:rPr>
              <a:t> &amp; </a:t>
            </a:r>
            <a:r>
              <a:rPr lang="en-US" altLang="zh-CN" sz="4400" dirty="0">
                <a:latin typeface="Segoe UI Emoji" panose="020B0502040204020203" pitchFamily="34" charset="0"/>
                <a:cs typeface="Segoe UI Emoji" panose="020B0502040204020203" pitchFamily="34" charset="0"/>
              </a:rPr>
              <a:t>🇺🇸</a:t>
            </a:r>
            <a:endParaRPr lang="zh-CN" alt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C56C0-76B0-4F79-8737-F1FE1930F59F}"/>
              </a:ext>
            </a:extLst>
          </p:cNvPr>
          <p:cNvSpPr/>
          <p:nvPr/>
        </p:nvSpPr>
        <p:spPr>
          <a:xfrm>
            <a:off x="1024313" y="4210748"/>
            <a:ext cx="28119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(</a:t>
            </a:r>
            <a:r>
              <a:rPr lang="zh-CN" altLang="en-US" sz="44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👼</a:t>
            </a:r>
            <a:r>
              <a:rPr lang="en-US" altLang="zh-CN" sz="4400" dirty="0">
                <a:latin typeface="Times New Roman" panose="02020603050405020304" pitchFamily="18" charset="0"/>
              </a:rPr>
              <a:t> &amp; </a:t>
            </a:r>
            <a:r>
              <a:rPr lang="zh-CN" altLang="en-US" sz="4400" dirty="0">
                <a:latin typeface="Times New Roman" panose="02020603050405020304" pitchFamily="18" charset="0"/>
              </a:rPr>
              <a:t>💩</a:t>
            </a:r>
            <a:r>
              <a:rPr lang="en-US" altLang="zh-CN" sz="4400" dirty="0">
                <a:latin typeface="Times New Roman" panose="02020603050405020304" pitchFamily="18" charset="0"/>
              </a:rPr>
              <a:t>)</a:t>
            </a:r>
            <a:endParaRPr lang="zh-CN" altLang="en-US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D34E3C-ED9B-4C42-ACCC-CAA46CC50300}"/>
              </a:ext>
            </a:extLst>
          </p:cNvPr>
          <p:cNvSpPr/>
          <p:nvPr/>
        </p:nvSpPr>
        <p:spPr>
          <a:xfrm>
            <a:off x="5321744" y="2423889"/>
            <a:ext cx="3281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😂😂😂😂</a:t>
            </a:r>
            <a:endParaRPr lang="zh-CN" altLang="en-US" sz="4400" dirty="0">
              <a:latin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4F446-782F-478F-BAAB-1BEEEB6A81D2}"/>
              </a:ext>
            </a:extLst>
          </p:cNvPr>
          <p:cNvSpPr/>
          <p:nvPr/>
        </p:nvSpPr>
        <p:spPr>
          <a:xfrm>
            <a:off x="5321745" y="4210748"/>
            <a:ext cx="3281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❤❤❤❤</a:t>
            </a:r>
            <a:endParaRPr lang="zh-CN" altLang="en-US" sz="4400" dirty="0">
              <a:latin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7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7611E1-739C-4801-9E3A-2D98B1D4D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1" t="12096" r="40928" b="5704"/>
          <a:stretch/>
        </p:blipFill>
        <p:spPr>
          <a:xfrm>
            <a:off x="0" y="0"/>
            <a:ext cx="6003659" cy="6254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9E054-F7A7-45D4-BA5F-5C0D7B82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6" t="13059" r="41206" b="40165"/>
          <a:stretch/>
        </p:blipFill>
        <p:spPr>
          <a:xfrm>
            <a:off x="6003659" y="0"/>
            <a:ext cx="6003659" cy="3544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BBE57-645C-4B8A-88CB-24D011D9B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7" t="31203" r="41392" b="30309"/>
          <a:stretch/>
        </p:blipFill>
        <p:spPr>
          <a:xfrm>
            <a:off x="6096000" y="3647131"/>
            <a:ext cx="6096000" cy="3031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D7FDB-53B9-4E15-9B2E-0B69C8FA2F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1" t="40333" r="53209" b="56177"/>
          <a:stretch/>
        </p:blipFill>
        <p:spPr>
          <a:xfrm>
            <a:off x="4965896" y="4199290"/>
            <a:ext cx="7899261" cy="700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2AFD0-A9C2-44B1-B38B-2B9BD2D2A1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92" t="51684" r="62269" b="44330"/>
          <a:stretch/>
        </p:blipFill>
        <p:spPr>
          <a:xfrm>
            <a:off x="5590095" y="495320"/>
            <a:ext cx="6601905" cy="7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65A2A6-6AF1-40CC-989E-2329D0006E1A}"/>
              </a:ext>
            </a:extLst>
          </p:cNvPr>
          <p:cNvSpPr txBox="1"/>
          <p:nvPr/>
        </p:nvSpPr>
        <p:spPr>
          <a:xfrm>
            <a:off x="1348034" y="1129777"/>
            <a:ext cx="195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Roboto" panose="02000000000000000000" pitchFamily="2" charset="0"/>
                <a:ea typeface="Roboto" panose="02000000000000000000" pitchFamily="2" charset="0"/>
              </a:rPr>
              <a:t>1960s</a:t>
            </a:r>
            <a:endParaRPr lang="zh-CN" altLang="en-US" sz="4800" dirty="0"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FF054-2D3A-4D56-9531-BA07ACB3A498}"/>
              </a:ext>
            </a:extLst>
          </p:cNvPr>
          <p:cNvSpPr txBox="1"/>
          <p:nvPr/>
        </p:nvSpPr>
        <p:spPr>
          <a:xfrm>
            <a:off x="5109326" y="1129775"/>
            <a:ext cx="1869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dirty="0"/>
              <a:t>1980s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61EB-72D8-4AE1-AAC1-8F0313C3DED4}"/>
              </a:ext>
            </a:extLst>
          </p:cNvPr>
          <p:cNvSpPr txBox="1"/>
          <p:nvPr/>
        </p:nvSpPr>
        <p:spPr>
          <a:xfrm>
            <a:off x="8892620" y="760444"/>
            <a:ext cx="195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Late </a:t>
            </a:r>
          </a:p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1990s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10E5-048B-4C26-9052-246D2BD80BD3}"/>
              </a:ext>
            </a:extLst>
          </p:cNvPr>
          <p:cNvSpPr txBox="1"/>
          <p:nvPr/>
        </p:nvSpPr>
        <p:spPr>
          <a:xfrm>
            <a:off x="5068478" y="3429000"/>
            <a:ext cx="1951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dirty="0"/>
              <a:t>:-) &amp; :-(</a:t>
            </a:r>
            <a:endParaRPr lang="zh-CN" alt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596D4D-7356-45AA-AF61-BEF5153AE0A8}"/>
              </a:ext>
            </a:extLst>
          </p:cNvPr>
          <p:cNvCxnSpPr/>
          <p:nvPr/>
        </p:nvCxnSpPr>
        <p:spPr>
          <a:xfrm>
            <a:off x="3497345" y="1535124"/>
            <a:ext cx="131975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C691A2-9EF5-4367-B51C-B850F2DED930}"/>
              </a:ext>
            </a:extLst>
          </p:cNvPr>
          <p:cNvCxnSpPr/>
          <p:nvPr/>
        </p:nvCxnSpPr>
        <p:spPr>
          <a:xfrm>
            <a:off x="7326198" y="1545274"/>
            <a:ext cx="131975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66A7C4-CBFE-477C-82CB-17173A04947F}"/>
              </a:ext>
            </a:extLst>
          </p:cNvPr>
          <p:cNvSpPr txBox="1"/>
          <p:nvPr/>
        </p:nvSpPr>
        <p:spPr>
          <a:xfrm>
            <a:off x="1107611" y="2936557"/>
            <a:ext cx="2432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r>
              <a:rPr lang="en-US" altLang="zh-CN" sz="2800" dirty="0"/>
              <a:t>“a set of typographical signs for emotions”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697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65A2A6-6AF1-40CC-989E-2329D0006E1A}"/>
              </a:ext>
            </a:extLst>
          </p:cNvPr>
          <p:cNvSpPr txBox="1"/>
          <p:nvPr/>
        </p:nvSpPr>
        <p:spPr>
          <a:xfrm>
            <a:off x="1348034" y="1129777"/>
            <a:ext cx="195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1960s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FF054-2D3A-4D56-9531-BA07ACB3A498}"/>
              </a:ext>
            </a:extLst>
          </p:cNvPr>
          <p:cNvSpPr txBox="1"/>
          <p:nvPr/>
        </p:nvSpPr>
        <p:spPr>
          <a:xfrm>
            <a:off x="5068478" y="1129776"/>
            <a:ext cx="195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cs typeface="+mn-cs"/>
              </a:rPr>
              <a:t>1980s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Roboto" panose="02000000000000000000" pitchFamily="2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61EB-72D8-4AE1-AAC1-8F0313C3DED4}"/>
              </a:ext>
            </a:extLst>
          </p:cNvPr>
          <p:cNvSpPr txBox="1"/>
          <p:nvPr/>
        </p:nvSpPr>
        <p:spPr>
          <a:xfrm>
            <a:off x="8892620" y="760444"/>
            <a:ext cx="195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1990s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10E5-048B-4C26-9052-246D2BD80BD3}"/>
              </a:ext>
            </a:extLst>
          </p:cNvPr>
          <p:cNvSpPr txBox="1"/>
          <p:nvPr/>
        </p:nvSpPr>
        <p:spPr>
          <a:xfrm>
            <a:off x="5413342" y="3307464"/>
            <a:ext cx="136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:-) &amp; :-(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5B022-3E0E-4452-9934-06749D58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244"/>
            <a:ext cx="12192000" cy="4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2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72578B-3BA1-478A-B765-E5B95B542A3E}"/>
              </a:ext>
            </a:extLst>
          </p:cNvPr>
          <p:cNvSpPr txBox="1"/>
          <p:nvPr/>
        </p:nvSpPr>
        <p:spPr>
          <a:xfrm>
            <a:off x="2648932" y="2894029"/>
            <a:ext cx="52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ym typeface="Segoe UI Emoji" panose="020B0502040204020203" pitchFamily="34" charset="0"/>
              </a:rPr>
              <a:t>🍣</a:t>
            </a:r>
            <a:endParaRPr lang="zh-CN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B3855-4E7A-423E-A110-E3957AC51E28}"/>
              </a:ext>
            </a:extLst>
          </p:cNvPr>
          <p:cNvSpPr txBox="1"/>
          <p:nvPr/>
        </p:nvSpPr>
        <p:spPr>
          <a:xfrm>
            <a:off x="4949071" y="1527141"/>
            <a:ext cx="311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🍜</a:t>
            </a:r>
            <a:endParaRPr lang="zh-CN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6E3E5-4386-4F97-86A0-520DCD834CC0}"/>
              </a:ext>
            </a:extLst>
          </p:cNvPr>
          <p:cNvSpPr txBox="1"/>
          <p:nvPr/>
        </p:nvSpPr>
        <p:spPr>
          <a:xfrm>
            <a:off x="7373331" y="1896473"/>
            <a:ext cx="3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Segoe UI Emoji" panose="020B0502040204020203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🎎</a:t>
            </a:r>
            <a:endParaRPr lang="zh-CN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1B24A-F8C6-429F-A19F-03F91C34E4F7}"/>
              </a:ext>
            </a:extLst>
          </p:cNvPr>
          <p:cNvSpPr txBox="1"/>
          <p:nvPr/>
        </p:nvSpPr>
        <p:spPr>
          <a:xfrm>
            <a:off x="5948313" y="3638746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FE3C7-B08B-4B14-8100-8B2E36AF60AA}"/>
              </a:ext>
            </a:extLst>
          </p:cNvPr>
          <p:cNvSpPr txBox="1"/>
          <p:nvPr/>
        </p:nvSpPr>
        <p:spPr>
          <a:xfrm>
            <a:off x="3404648" y="5478544"/>
            <a:ext cx="52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ym typeface="Segoe UI Emoji" panose="020B0502040204020203" pitchFamily="34" charset="0"/>
              </a:rPr>
              <a:t>🎐</a:t>
            </a:r>
            <a:endParaRPr lang="zh-CN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54265-1E83-41D8-B31F-E08A6582D0F5}"/>
              </a:ext>
            </a:extLst>
          </p:cNvPr>
          <p:cNvSpPr txBox="1"/>
          <p:nvPr/>
        </p:nvSpPr>
        <p:spPr>
          <a:xfrm>
            <a:off x="9352961" y="5063765"/>
            <a:ext cx="52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ym typeface="Segoe UI Emoji" panose="020B0502040204020203" pitchFamily="34" charset="0"/>
              </a:rPr>
              <a:t>🍥</a:t>
            </a:r>
            <a:endParaRPr lang="zh-CN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2F0E6-5839-48F7-9F31-1C7555DF5E92}"/>
              </a:ext>
            </a:extLst>
          </p:cNvPr>
          <p:cNvSpPr txBox="1"/>
          <p:nvPr/>
        </p:nvSpPr>
        <p:spPr>
          <a:xfrm>
            <a:off x="972532" y="981959"/>
            <a:ext cx="52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ym typeface="Segoe UI Emoji" panose="020B0502040204020203" pitchFamily="34" charset="0"/>
              </a:rPr>
              <a:t>🍙</a:t>
            </a:r>
            <a:endParaRPr lang="zh-CN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00718-EBC7-48EF-AFAB-25C7739AC038}"/>
              </a:ext>
            </a:extLst>
          </p:cNvPr>
          <p:cNvSpPr txBox="1"/>
          <p:nvPr/>
        </p:nvSpPr>
        <p:spPr>
          <a:xfrm>
            <a:off x="10097679" y="1250142"/>
            <a:ext cx="52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ym typeface="Segoe UI Emoji" panose="020B0502040204020203" pitchFamily="34" charset="0"/>
              </a:rPr>
              <a:t>👹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930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code - 维基百科，自由的百科全书">
            <a:extLst>
              <a:ext uri="{FF2B5EF4-FFF2-40B4-BE49-F238E27FC236}">
                <a16:creationId xmlns:a16="http://schemas.microsoft.com/office/drawing/2014/main" id="{A061EBF4-7331-4811-B6CA-9C123BB5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62" y="680143"/>
            <a:ext cx="1868717" cy="22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1BD91F-4B81-4968-8E6A-8A3911BD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7" y="3935398"/>
            <a:ext cx="2143125" cy="214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476CD-6B6D-45F2-93F9-C89B54B5C98B}"/>
              </a:ext>
            </a:extLst>
          </p:cNvPr>
          <p:cNvSpPr txBox="1"/>
          <p:nvPr/>
        </p:nvSpPr>
        <p:spPr>
          <a:xfrm>
            <a:off x="4768489" y="2611959"/>
            <a:ext cx="575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8000" dirty="0"/>
              <a:t>Unicode 6.0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8303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69416-CB59-4CE3-887C-0E56F54D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8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1491D7-102B-4227-ABF7-2680AF6CA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9" y="659091"/>
            <a:ext cx="1524000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14058-DE38-40D1-A401-73FE9C189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9" y="2667000"/>
            <a:ext cx="15240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234FE-DD32-44F5-9087-DEEA721D4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9" y="4674909"/>
            <a:ext cx="1524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7E722-B6A2-49F8-9374-483A651FD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35" y="694442"/>
            <a:ext cx="15240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D7D2D-8ECA-4923-8A8D-2FA5E2F45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35" y="2667000"/>
            <a:ext cx="1524000" cy="152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B923BF-1293-4536-B916-D71F14F97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35" y="4639558"/>
            <a:ext cx="1524000" cy="152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328E4-E574-4E22-8755-27502B744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1" y="694442"/>
            <a:ext cx="1524000" cy="152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169463-A878-4EBD-85ED-8AC453B33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1" y="2667000"/>
            <a:ext cx="1524000" cy="152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5B2BD3-6B44-4CF1-8EDB-3075B30A3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1" y="4639558"/>
            <a:ext cx="1524000" cy="1524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114A16-9B87-4548-96D3-27429856A3FA}"/>
              </a:ext>
            </a:extLst>
          </p:cNvPr>
          <p:cNvSpPr txBox="1"/>
          <p:nvPr/>
        </p:nvSpPr>
        <p:spPr>
          <a:xfrm>
            <a:off x="2787976" y="1067148"/>
            <a:ext cx="152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000" dirty="0"/>
              <a:t>Apple</a:t>
            </a:r>
            <a:endParaRPr lang="zh-CN" altLang="en-US" sz="4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E9D63A-B220-4943-94C5-6E18216E3BA1}"/>
              </a:ext>
            </a:extLst>
          </p:cNvPr>
          <p:cNvSpPr txBox="1"/>
          <p:nvPr/>
        </p:nvSpPr>
        <p:spPr>
          <a:xfrm>
            <a:off x="2629486" y="3075057"/>
            <a:ext cx="1840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000" dirty="0"/>
              <a:t>Google</a:t>
            </a:r>
            <a:endParaRPr lang="zh-CN" altLang="en-US" sz="4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A25C93-382C-4224-BFB8-ED2D26B44682}"/>
              </a:ext>
            </a:extLst>
          </p:cNvPr>
          <p:cNvSpPr txBox="1"/>
          <p:nvPr/>
        </p:nvSpPr>
        <p:spPr>
          <a:xfrm>
            <a:off x="2333621" y="5095883"/>
            <a:ext cx="2432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000" dirty="0"/>
              <a:t>Microsoft</a:t>
            </a:r>
            <a:endParaRPr lang="zh-CN" alt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D9947C-D639-40BC-8717-322E66289C11}"/>
              </a:ext>
            </a:extLst>
          </p:cNvPr>
          <p:cNvSpPr txBox="1"/>
          <p:nvPr/>
        </p:nvSpPr>
        <p:spPr>
          <a:xfrm>
            <a:off x="9605129" y="1067148"/>
            <a:ext cx="185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000" dirty="0"/>
              <a:t>Twitter</a:t>
            </a:r>
            <a:endParaRPr lang="zh-CN" alt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C6711-2EB7-4C03-94FA-E261A4DFE840}"/>
              </a:ext>
            </a:extLst>
          </p:cNvPr>
          <p:cNvSpPr txBox="1"/>
          <p:nvPr/>
        </p:nvSpPr>
        <p:spPr>
          <a:xfrm>
            <a:off x="9260854" y="3081515"/>
            <a:ext cx="254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altLang="zh-CN" sz="4000" dirty="0"/>
              <a:t>Facebook</a:t>
            </a:r>
            <a:endParaRPr lang="zh-CN" altLang="en-US" sz="4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8F4223-DB93-41E9-82F8-755791AE8357}"/>
              </a:ext>
            </a:extLst>
          </p:cNvPr>
          <p:cNvSpPr/>
          <p:nvPr/>
        </p:nvSpPr>
        <p:spPr>
          <a:xfrm>
            <a:off x="9363757" y="5095883"/>
            <a:ext cx="2335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Roboto" panose="02000000000000000000" pitchFamily="2" charset="0"/>
                <a:ea typeface="Roboto" panose="02000000000000000000" pitchFamily="2" charset="0"/>
              </a:rPr>
              <a:t>Samsung</a:t>
            </a:r>
          </a:p>
        </p:txBody>
      </p:sp>
    </p:spTree>
    <p:extLst>
      <p:ext uri="{BB962C8B-B14F-4D97-AF65-F5344CB8AC3E}">
        <p14:creationId xmlns:p14="http://schemas.microsoft.com/office/powerpoint/2010/main" val="405763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1DDAE-92D3-4558-86C8-FDAF3B57365B}"/>
              </a:ext>
            </a:extLst>
          </p:cNvPr>
          <p:cNvSpPr/>
          <p:nvPr/>
        </p:nvSpPr>
        <p:spPr>
          <a:xfrm>
            <a:off x="1522873" y="1208145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🦾</a:t>
            </a:r>
            <a:endParaRPr lang="zh-CN" alt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3FF96-186F-4AE8-8129-7D9AE5BB0AFE}"/>
              </a:ext>
            </a:extLst>
          </p:cNvPr>
          <p:cNvSpPr/>
          <p:nvPr/>
        </p:nvSpPr>
        <p:spPr>
          <a:xfrm>
            <a:off x="3012379" y="2654564"/>
            <a:ext cx="72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🦿</a:t>
            </a:r>
            <a:endParaRPr lang="zh-CN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1C4D3-D5E1-4F91-9B0F-813DCC482BDB}"/>
              </a:ext>
            </a:extLst>
          </p:cNvPr>
          <p:cNvSpPr txBox="1"/>
          <p:nvPr/>
        </p:nvSpPr>
        <p:spPr>
          <a:xfrm>
            <a:off x="3879824" y="5283178"/>
            <a:ext cx="76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en-US" altLang="zh-CN" dirty="0"/>
              <a:t>👯‍♂️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04BC8-DCB1-44B4-942A-B8AF372B176C}"/>
              </a:ext>
            </a:extLst>
          </p:cNvPr>
          <p:cNvSpPr/>
          <p:nvPr/>
        </p:nvSpPr>
        <p:spPr>
          <a:xfrm>
            <a:off x="8464356" y="1388394"/>
            <a:ext cx="138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👨‍❤️‍👨</a:t>
            </a:r>
            <a:endParaRPr lang="zh-CN" alt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ACB56-2966-448F-8FF8-0FDD6B9E3973}"/>
              </a:ext>
            </a:extLst>
          </p:cNvPr>
          <p:cNvSpPr/>
          <p:nvPr/>
        </p:nvSpPr>
        <p:spPr>
          <a:xfrm>
            <a:off x="9598396" y="3300895"/>
            <a:ext cx="145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👩‍❤️‍👩</a:t>
            </a:r>
            <a:endParaRPr lang="zh-CN" alt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A951D-D880-49E0-B3C1-E87C683E71AA}"/>
              </a:ext>
            </a:extLst>
          </p:cNvPr>
          <p:cNvSpPr/>
          <p:nvPr/>
        </p:nvSpPr>
        <p:spPr>
          <a:xfrm>
            <a:off x="8918570" y="5449536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💑</a:t>
            </a:r>
            <a:endParaRPr lang="zh-CN" alt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D3547B-FA39-4DF6-9094-E1A4301A7138}"/>
              </a:ext>
            </a:extLst>
          </p:cNvPr>
          <p:cNvSpPr/>
          <p:nvPr/>
        </p:nvSpPr>
        <p:spPr>
          <a:xfrm>
            <a:off x="1200151" y="4263818"/>
            <a:ext cx="76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👯‍♀️</a:t>
            </a:r>
            <a:endParaRPr lang="zh-CN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32273-A8BF-4C95-84D2-62CE5137FA25}"/>
              </a:ext>
            </a:extLst>
          </p:cNvPr>
          <p:cNvSpPr txBox="1"/>
          <p:nvPr/>
        </p:nvSpPr>
        <p:spPr>
          <a:xfrm>
            <a:off x="5458119" y="961534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zh-CN" altLang="en-US" dirty="0"/>
              <a:t>👩‍🏭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DAD24-EF21-41EA-8619-FB9549399917}"/>
              </a:ext>
            </a:extLst>
          </p:cNvPr>
          <p:cNvSpPr/>
          <p:nvPr/>
        </p:nvSpPr>
        <p:spPr>
          <a:xfrm>
            <a:off x="6753164" y="4364859"/>
            <a:ext cx="8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👨‍🏭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1250F-F11E-4B40-8272-A29A23868458}"/>
              </a:ext>
            </a:extLst>
          </p:cNvPr>
          <p:cNvSpPr txBox="1"/>
          <p:nvPr/>
        </p:nvSpPr>
        <p:spPr>
          <a:xfrm>
            <a:off x="5540011" y="3206627"/>
            <a:ext cx="72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/>
            </a:lvl1pPr>
          </a:lstStyle>
          <a:p>
            <a:r>
              <a:rPr lang="zh-CN" altLang="en-US" dirty="0"/>
              <a:t>🦟</a:t>
            </a:r>
          </a:p>
        </p:txBody>
      </p:sp>
    </p:spTree>
    <p:extLst>
      <p:ext uri="{BB962C8B-B14F-4D97-AF65-F5344CB8AC3E}">
        <p14:creationId xmlns:p14="http://schemas.microsoft.com/office/powerpoint/2010/main" val="52206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59BF33-964F-4B21-9FAC-0A0623D6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38" y="0"/>
            <a:ext cx="9678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6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93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Segoe UI Emoji</vt:lpstr>
      <vt:lpstr>Times New Roman</vt:lpstr>
      <vt:lpstr>Office Theme</vt:lpstr>
      <vt:lpstr>Emojified Social Media  – how are emoji used on Twitter?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Combination &amp; Frequency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Emojified Social Media – how are emoji used on Twitter?</dc:title>
  <dc:creator>张 成瑜</dc:creator>
  <cp:lastModifiedBy>张 成瑜</cp:lastModifiedBy>
  <cp:revision>14</cp:revision>
  <dcterms:created xsi:type="dcterms:W3CDTF">2020-04-08T13:00:02Z</dcterms:created>
  <dcterms:modified xsi:type="dcterms:W3CDTF">2020-04-08T14:20:43Z</dcterms:modified>
</cp:coreProperties>
</file>